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4"/>
  </p:notesMasterIdLst>
  <p:sldIdLst>
    <p:sldId id="256" r:id="rId2"/>
    <p:sldId id="493" r:id="rId3"/>
    <p:sldId id="281" r:id="rId4"/>
    <p:sldId id="275" r:id="rId5"/>
    <p:sldId id="277" r:id="rId6"/>
    <p:sldId id="485" r:id="rId7"/>
    <p:sldId id="480" r:id="rId8"/>
    <p:sldId id="481" r:id="rId9"/>
    <p:sldId id="494" r:id="rId10"/>
    <p:sldId id="495" r:id="rId11"/>
    <p:sldId id="496" r:id="rId12"/>
    <p:sldId id="486" r:id="rId13"/>
    <p:sldId id="497" r:id="rId14"/>
    <p:sldId id="487" r:id="rId15"/>
    <p:sldId id="500" r:id="rId16"/>
    <p:sldId id="499" r:id="rId17"/>
    <p:sldId id="488" r:id="rId18"/>
    <p:sldId id="489" r:id="rId19"/>
    <p:sldId id="491" r:id="rId20"/>
    <p:sldId id="490" r:id="rId21"/>
    <p:sldId id="505" r:id="rId22"/>
    <p:sldId id="503" r:id="rId23"/>
    <p:sldId id="504" r:id="rId24"/>
    <p:sldId id="506" r:id="rId25"/>
    <p:sldId id="507" r:id="rId26"/>
    <p:sldId id="509" r:id="rId27"/>
    <p:sldId id="492" r:id="rId28"/>
    <p:sldId id="508" r:id="rId29"/>
    <p:sldId id="511" r:id="rId30"/>
    <p:sldId id="510" r:id="rId31"/>
    <p:sldId id="513" r:id="rId32"/>
    <p:sldId id="51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QUET Jerôme" initials="PJ" lastIdx="1" clrIdx="0">
    <p:extLst>
      <p:ext uri="{19B8F6BF-5375-455C-9EA6-DF929625EA0E}">
        <p15:presenceInfo xmlns:p15="http://schemas.microsoft.com/office/powerpoint/2012/main" userId="S::jerome.paquet@spw.wallonie.be::09398980-68c7-427e-a4e5-649bd5d546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E34D3-2D2A-4EFB-8CF3-676D96099AB3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55C9-B261-4D47-90EF-5E304616BE9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825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369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76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18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2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066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003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05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97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151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889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C494C2-3AC4-481F-9809-B2CBDFC6C2BD}" type="datetimeFigureOut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9AB26-D03E-4D37-8FEF-8EFFE9A6C64D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8B1E8-C903-4182-9356-CEB124646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Mener une opération de développement urbain : cadre général</a:t>
            </a:r>
          </a:p>
        </p:txBody>
      </p:sp>
    </p:spTree>
    <p:extLst>
      <p:ext uri="{BB962C8B-B14F-4D97-AF65-F5344CB8AC3E}">
        <p14:creationId xmlns:p14="http://schemas.microsoft.com/office/powerpoint/2010/main" val="175829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base réglementaire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b="1" dirty="0">
                <a:solidFill>
                  <a:srgbClr val="FF0000"/>
                </a:solidFill>
              </a:rPr>
              <a:t>Art. D.V.14. § 1er. </a:t>
            </a:r>
            <a:r>
              <a:rPr lang="fr-BE" sz="2800" dirty="0">
                <a:solidFill>
                  <a:schemeClr val="tx1"/>
                </a:solidFill>
              </a:rPr>
              <a:t>L’opération de </a:t>
            </a:r>
            <a:r>
              <a:rPr lang="fr-BE" sz="2800" b="1" dirty="0">
                <a:solidFill>
                  <a:srgbClr val="FF0000"/>
                </a:solidFill>
              </a:rPr>
              <a:t>rénovation urbaine</a:t>
            </a:r>
            <a:r>
              <a:rPr lang="fr-BE" sz="2800" dirty="0">
                <a:solidFill>
                  <a:schemeClr val="tx1"/>
                </a:solidFill>
              </a:rPr>
              <a:t> est une action d’aménagement </a:t>
            </a:r>
            <a:r>
              <a:rPr lang="fr-BE" sz="2800" b="1" dirty="0">
                <a:solidFill>
                  <a:srgbClr val="FF0000"/>
                </a:solidFill>
              </a:rPr>
              <a:t>globale et concertée</a:t>
            </a:r>
            <a:r>
              <a:rPr lang="fr-BE" sz="2800" dirty="0">
                <a:solidFill>
                  <a:schemeClr val="tx1"/>
                </a:solidFill>
              </a:rPr>
              <a:t>, d’initiative communale, qui vise à restructurer, assainir ou réhabiliter un périmètre urbain de manière à y favoriser le </a:t>
            </a:r>
            <a:r>
              <a:rPr lang="fr-BE" sz="2800" b="1" dirty="0">
                <a:solidFill>
                  <a:srgbClr val="FF0000"/>
                </a:solidFill>
              </a:rPr>
              <a:t>maintien ou le développement de la population locale </a:t>
            </a:r>
            <a:r>
              <a:rPr lang="fr-BE" sz="2800" dirty="0">
                <a:solidFill>
                  <a:schemeClr val="tx1"/>
                </a:solidFill>
              </a:rPr>
              <a:t>et à promouvoir sa fonction sociale, économique et culturelle dans le respect de ses caractéristiques culturelles et architecturales propres. </a:t>
            </a:r>
          </a:p>
        </p:txBody>
      </p:sp>
    </p:spTree>
    <p:extLst>
      <p:ext uri="{BB962C8B-B14F-4D97-AF65-F5344CB8AC3E}">
        <p14:creationId xmlns:p14="http://schemas.microsoft.com/office/powerpoint/2010/main" val="15239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base réglementaire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7" lvl="1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800" b="1" dirty="0">
                <a:solidFill>
                  <a:schemeClr val="tx1"/>
                </a:solidFill>
              </a:rPr>
              <a:t>L’Arrêté du Gouvernement wallon du </a:t>
            </a:r>
            <a:r>
              <a:rPr lang="fr-BE" sz="2800" b="1" dirty="0">
                <a:solidFill>
                  <a:srgbClr val="FF0000"/>
                </a:solidFill>
              </a:rPr>
              <a:t>13 juillet 2023. </a:t>
            </a:r>
          </a:p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Abroge l’AGW du 28 février 2013 ;</a:t>
            </a:r>
          </a:p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Abroge les articles R.V.13-1 à R.V.13-6 ;</a:t>
            </a:r>
          </a:p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Abroge les arrêtés ministériels du 24 juin 2013 ;</a:t>
            </a:r>
          </a:p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Entrée en vigueur partielle le </a:t>
            </a:r>
            <a:r>
              <a:rPr lang="fr-BE" sz="2800" b="1" dirty="0">
                <a:solidFill>
                  <a:srgbClr val="FF0000"/>
                </a:solidFill>
              </a:rPr>
              <a:t>01 septembre 2023 ;</a:t>
            </a:r>
          </a:p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Entrée en vigueur complète le </a:t>
            </a:r>
            <a:r>
              <a:rPr lang="fr-BE" sz="2800" b="1" dirty="0">
                <a:solidFill>
                  <a:srgbClr val="FF0000"/>
                </a:solidFill>
              </a:rPr>
              <a:t>01 janvier 2025.</a:t>
            </a:r>
          </a:p>
        </p:txBody>
      </p:sp>
    </p:spTree>
    <p:extLst>
      <p:ext uri="{BB962C8B-B14F-4D97-AF65-F5344CB8AC3E}">
        <p14:creationId xmlns:p14="http://schemas.microsoft.com/office/powerpoint/2010/main" val="321007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4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fr-BE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Champ d’application :</a:t>
            </a:r>
            <a:endParaRPr lang="fr-BE" b="1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F690E09-505A-0C6D-F07B-9236DD3BF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4751"/>
          <a:stretch/>
        </p:blipFill>
        <p:spPr bwMode="auto">
          <a:xfrm>
            <a:off x="523063" y="1216063"/>
            <a:ext cx="7448643" cy="44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36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marL="90487" lvl="1" indent="0"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3200" dirty="0"/>
              <a:t>A partir du </a:t>
            </a:r>
            <a:r>
              <a:rPr lang="fr-BE" sz="3200" b="1" dirty="0">
                <a:solidFill>
                  <a:srgbClr val="FF0000"/>
                </a:solidFill>
              </a:rPr>
              <a:t>01 septembre 2023 </a:t>
            </a:r>
            <a:r>
              <a:rPr lang="fr-BE" sz="3200" dirty="0"/>
              <a:t>:</a:t>
            </a:r>
          </a:p>
          <a:p>
            <a:pPr marL="625475" lvl="1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3200" dirty="0"/>
              <a:t>Les communes dont la pollution d’établit</a:t>
            </a:r>
            <a:r>
              <a:rPr lang="fr-BE" sz="3200" b="1" dirty="0"/>
              <a:t> </a:t>
            </a:r>
            <a:r>
              <a:rPr lang="fr-BE" sz="3200" dirty="0"/>
              <a:t>entre </a:t>
            </a:r>
            <a:r>
              <a:rPr lang="fr-BE" sz="3200" b="1" dirty="0">
                <a:solidFill>
                  <a:srgbClr val="FF0000"/>
                </a:solidFill>
              </a:rPr>
              <a:t>12.000</a:t>
            </a:r>
            <a:r>
              <a:rPr lang="fr-BE" sz="3200" b="1" dirty="0"/>
              <a:t> </a:t>
            </a:r>
            <a:r>
              <a:rPr lang="fr-BE" sz="3200" dirty="0"/>
              <a:t>et</a:t>
            </a:r>
            <a:r>
              <a:rPr lang="fr-BE" sz="3200" b="1" dirty="0"/>
              <a:t> </a:t>
            </a:r>
            <a:r>
              <a:rPr lang="fr-BE" sz="3200" b="1" dirty="0">
                <a:solidFill>
                  <a:srgbClr val="FF0000"/>
                </a:solidFill>
              </a:rPr>
              <a:t>50.000</a:t>
            </a:r>
            <a:r>
              <a:rPr lang="fr-BE" sz="3200" b="1" dirty="0"/>
              <a:t> </a:t>
            </a:r>
            <a:r>
              <a:rPr lang="fr-BE" sz="3200" dirty="0"/>
              <a:t>habitants.</a:t>
            </a:r>
          </a:p>
          <a:p>
            <a:pPr marL="90487" lvl="1" indent="0"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endParaRPr lang="fr-BE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265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champ d’application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800" dirty="0">
                <a:solidFill>
                  <a:schemeClr val="tx1"/>
                </a:solidFill>
              </a:rPr>
              <a:t>A partir du 01 janvier </a:t>
            </a:r>
            <a:r>
              <a:rPr lang="fr-BE" sz="2800" b="1" dirty="0">
                <a:solidFill>
                  <a:srgbClr val="FF0000"/>
                </a:solidFill>
              </a:rPr>
              <a:t>2025</a:t>
            </a:r>
            <a:r>
              <a:rPr lang="fr-BE" sz="2800" dirty="0">
                <a:solidFill>
                  <a:schemeClr val="tx1"/>
                </a:solidFill>
              </a:rPr>
              <a:t> :</a:t>
            </a: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Les autres communes de moins de </a:t>
            </a:r>
            <a:r>
              <a:rPr lang="fr-BE" sz="2800" b="1" dirty="0">
                <a:solidFill>
                  <a:srgbClr val="FF0000"/>
                </a:solidFill>
              </a:rPr>
              <a:t>12.000 </a:t>
            </a:r>
            <a:r>
              <a:rPr lang="fr-BE" sz="2800" dirty="0">
                <a:solidFill>
                  <a:schemeClr val="tx1"/>
                </a:solidFill>
              </a:rPr>
              <a:t>habitants démontrant leur caractère urbain sur la base des critères suivants (limitatifs) :</a:t>
            </a:r>
          </a:p>
          <a:p>
            <a:pPr marL="991235" lvl="3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densité de population supérieure à la moyenne régional ;</a:t>
            </a:r>
          </a:p>
          <a:p>
            <a:pPr marL="991235" lvl="3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concentration en logements ;</a:t>
            </a:r>
          </a:p>
          <a:p>
            <a:pPr marL="991235" lvl="3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concentration en services de base à la population.</a:t>
            </a:r>
            <a:endParaRPr lang="fr-BE" sz="2800" dirty="0">
              <a:solidFill>
                <a:schemeClr val="tx1"/>
              </a:solidFill>
            </a:endParaRPr>
          </a:p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endParaRPr lang="fr-BE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9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Principes généraux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7453"/>
            <a:ext cx="10058400" cy="4023360"/>
          </a:xfrm>
        </p:spPr>
        <p:txBody>
          <a:bodyPr>
            <a:normAutofit lnSpcReduction="10000"/>
          </a:bodyPr>
          <a:lstStyle/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700" dirty="0">
                <a:solidFill>
                  <a:schemeClr val="tx1"/>
                </a:solidFill>
              </a:rPr>
              <a:t>Selon l’AGW du </a:t>
            </a:r>
            <a:r>
              <a:rPr lang="fr-BE" sz="2700" b="1" dirty="0">
                <a:solidFill>
                  <a:srgbClr val="FF0000"/>
                </a:solidFill>
              </a:rPr>
              <a:t>28 février 2013</a:t>
            </a:r>
            <a:r>
              <a:rPr lang="fr-BE" sz="2700" b="1" dirty="0">
                <a:solidFill>
                  <a:schemeClr val="tx1"/>
                </a:solidFill>
              </a:rPr>
              <a:t> :</a:t>
            </a:r>
          </a:p>
          <a:p>
            <a:pPr marL="604837" lvl="1" indent="-51435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800" dirty="0">
                <a:solidFill>
                  <a:schemeClr val="tx1"/>
                </a:solidFill>
              </a:rPr>
              <a:t>réalisation du dossier de rénovation urbaine qui comprend :</a:t>
            </a:r>
            <a:endParaRPr lang="fr-BE" sz="2700" dirty="0">
              <a:solidFill>
                <a:schemeClr val="tx1"/>
              </a:solidFill>
            </a:endParaRP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les documents généraux ;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un recueil de données objectives ;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un recueil de données subjectives ;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une analyse des données ;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un projet de rénovation urbaine ;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300" dirty="0">
                <a:solidFill>
                  <a:schemeClr val="tx1"/>
                </a:solidFill>
              </a:rPr>
              <a:t>les documents relatifs au financement de l'opération;</a:t>
            </a:r>
          </a:p>
          <a:p>
            <a:pPr marL="631825" lvl="2" indent="-5476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 startAt="2"/>
            </a:pPr>
            <a:r>
              <a:rPr lang="fr-BE" sz="2800" dirty="0">
                <a:solidFill>
                  <a:schemeClr val="tx1"/>
                </a:solidFill>
              </a:rPr>
              <a:t>Introduction des demande(s) de subvention(s) </a:t>
            </a:r>
            <a:r>
              <a:rPr lang="fr-BE" sz="2800" b="1" dirty="0">
                <a:solidFill>
                  <a:srgbClr val="FF0000"/>
                </a:solidFill>
              </a:rPr>
              <a:t>[≤ 15/12].</a:t>
            </a:r>
          </a:p>
          <a:p>
            <a:pPr marL="730567" lvl="2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fr-BE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Principes généraux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700" dirty="0">
                <a:solidFill>
                  <a:schemeClr val="tx1"/>
                </a:solidFill>
              </a:rPr>
              <a:t>Selon l’AGW du </a:t>
            </a:r>
            <a:r>
              <a:rPr lang="fr-BE" sz="2700" b="1" dirty="0">
                <a:solidFill>
                  <a:srgbClr val="FF0000"/>
                </a:solidFill>
              </a:rPr>
              <a:t>28 février 2013</a:t>
            </a:r>
            <a:r>
              <a:rPr lang="fr-BE" sz="2700" b="1" dirty="0">
                <a:solidFill>
                  <a:schemeClr val="tx1"/>
                </a:solidFill>
              </a:rPr>
              <a:t> :</a:t>
            </a:r>
            <a:endParaRPr lang="fr-BE" sz="2700" dirty="0">
              <a:solidFill>
                <a:schemeClr val="tx1"/>
              </a:solidFill>
            </a:endParaRP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Élaboration et introduction du projet  </a:t>
            </a:r>
            <a:r>
              <a:rPr lang="fr-BE" sz="2700" b="1" dirty="0">
                <a:solidFill>
                  <a:srgbClr val="FF0000"/>
                </a:solidFill>
              </a:rPr>
              <a:t>&lt; 12 mois </a:t>
            </a:r>
            <a:r>
              <a:rPr lang="fr-BE" sz="2700" dirty="0">
                <a:solidFill>
                  <a:schemeClr val="tx1"/>
                </a:solidFill>
              </a:rPr>
              <a:t>après notification arrêté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b="1" dirty="0">
                <a:solidFill>
                  <a:srgbClr val="FF0000"/>
                </a:solidFill>
              </a:rPr>
              <a:t>Accord sur projet </a:t>
            </a:r>
            <a:r>
              <a:rPr lang="fr-BE" sz="2700" dirty="0">
                <a:solidFill>
                  <a:schemeClr val="tx1"/>
                </a:solidFill>
              </a:rPr>
              <a:t>et autorisation mise en adjudication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Mise en adjudication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Introduction demande </a:t>
            </a:r>
            <a:r>
              <a:rPr lang="fr-BE" sz="2700" b="1" dirty="0">
                <a:solidFill>
                  <a:srgbClr val="FF0000"/>
                </a:solidFill>
              </a:rPr>
              <a:t>accord sur adjudication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Réalisation des travaux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Mise en liquidation des demandes de paiements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Arrêté définissant le montant définitif d’une subvention ;</a:t>
            </a:r>
          </a:p>
          <a:p>
            <a:pPr marL="547687" lvl="1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 → base = décompte final → plafond = </a:t>
            </a:r>
            <a:r>
              <a:rPr lang="fr-BE" sz="2700" b="1" dirty="0">
                <a:solidFill>
                  <a:srgbClr val="FF0000"/>
                </a:solidFill>
              </a:rPr>
              <a:t>110% offre retenue ;</a:t>
            </a:r>
          </a:p>
        </p:txBody>
      </p:sp>
    </p:spTree>
    <p:extLst>
      <p:ext uri="{BB962C8B-B14F-4D97-AF65-F5344CB8AC3E}">
        <p14:creationId xmlns:p14="http://schemas.microsoft.com/office/powerpoint/2010/main" val="63841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Principes généraux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700" dirty="0">
                <a:solidFill>
                  <a:schemeClr val="tx1"/>
                </a:solidFill>
              </a:rPr>
              <a:t>Selon l’AGW du </a:t>
            </a:r>
            <a:r>
              <a:rPr lang="fr-BE" sz="2700" b="1" dirty="0">
                <a:solidFill>
                  <a:srgbClr val="FF0000"/>
                </a:solidFill>
              </a:rPr>
              <a:t>13 juillet 2023 </a:t>
            </a:r>
            <a:r>
              <a:rPr lang="fr-BE" sz="2700" dirty="0">
                <a:solidFill>
                  <a:schemeClr val="tx1"/>
                </a:solidFill>
              </a:rPr>
              <a:t>et à partir du </a:t>
            </a:r>
            <a:r>
              <a:rPr lang="fr-BE" sz="2700" b="1" dirty="0">
                <a:solidFill>
                  <a:srgbClr val="FF0000"/>
                </a:solidFill>
              </a:rPr>
              <a:t>01 janvier 2025</a:t>
            </a:r>
            <a:r>
              <a:rPr lang="fr-BE" sz="2700" b="1" dirty="0">
                <a:solidFill>
                  <a:schemeClr val="tx1"/>
                </a:solidFill>
              </a:rPr>
              <a:t> : </a:t>
            </a:r>
            <a:r>
              <a:rPr lang="fr-BE" sz="2700" dirty="0">
                <a:solidFill>
                  <a:schemeClr val="tx1"/>
                </a:solidFill>
              </a:rPr>
              <a:t>élaboration d’un dossier de développement urbain se décompose en </a:t>
            </a:r>
            <a:r>
              <a:rPr lang="fr-BE" sz="2700" b="1" dirty="0">
                <a:solidFill>
                  <a:srgbClr val="FF0000"/>
                </a:solidFill>
              </a:rPr>
              <a:t>2</a:t>
            </a:r>
            <a:r>
              <a:rPr lang="fr-BE" sz="2700" dirty="0">
                <a:solidFill>
                  <a:schemeClr val="tx1"/>
                </a:solidFill>
              </a:rPr>
              <a:t> étapes distinctes :</a:t>
            </a:r>
          </a:p>
          <a:p>
            <a:pPr marL="90487" lvl="1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endParaRPr lang="fr-BE" sz="2000" dirty="0">
              <a:solidFill>
                <a:schemeClr val="tx1"/>
              </a:solidFill>
            </a:endParaRP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700" dirty="0">
                <a:solidFill>
                  <a:schemeClr val="tx1"/>
                </a:solidFill>
              </a:rPr>
              <a:t>Elaboration d’une </a:t>
            </a:r>
            <a:r>
              <a:rPr lang="fr-BE" sz="2700" b="1" dirty="0">
                <a:solidFill>
                  <a:srgbClr val="FF0000"/>
                </a:solidFill>
              </a:rPr>
              <a:t>vision stratégique</a:t>
            </a:r>
            <a:r>
              <a:rPr lang="fr-BE" sz="2700" dirty="0">
                <a:solidFill>
                  <a:schemeClr val="tx1"/>
                </a:solidFill>
              </a:rPr>
              <a:t>, à approuver par le Ministre ;</a:t>
            </a: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700" dirty="0">
                <a:solidFill>
                  <a:schemeClr val="tx1"/>
                </a:solidFill>
              </a:rPr>
              <a:t>Elaboration d’un </a:t>
            </a:r>
            <a:r>
              <a:rPr lang="fr-BE" sz="2700" b="1" dirty="0">
                <a:solidFill>
                  <a:srgbClr val="FF0000"/>
                </a:solidFill>
              </a:rPr>
              <a:t>programme d’action triennal opérationnel</a:t>
            </a:r>
            <a:r>
              <a:rPr lang="fr-BE" sz="2700" dirty="0">
                <a:solidFill>
                  <a:schemeClr val="tx1"/>
                </a:solidFill>
              </a:rPr>
              <a:t>, à approuver par le Ministre.</a:t>
            </a:r>
          </a:p>
        </p:txBody>
      </p:sp>
    </p:spTree>
    <p:extLst>
      <p:ext uri="{BB962C8B-B14F-4D97-AF65-F5344CB8AC3E}">
        <p14:creationId xmlns:p14="http://schemas.microsoft.com/office/powerpoint/2010/main" val="414693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vision stratégique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la commune à caractère urbain adopte une perspective de développement urbain (</a:t>
            </a:r>
            <a:r>
              <a:rPr lang="fr-BE" sz="2700" b="1" dirty="0">
                <a:solidFill>
                  <a:srgbClr val="FF0000"/>
                </a:solidFill>
              </a:rPr>
              <a:t>PDU</a:t>
            </a:r>
            <a:r>
              <a:rPr lang="fr-BE" sz="2700" dirty="0">
                <a:solidFill>
                  <a:schemeClr val="tx1"/>
                </a:solidFill>
              </a:rPr>
              <a:t>), telle que visée à l’article </a:t>
            </a:r>
            <a:r>
              <a:rPr lang="fr-BE" sz="2700" b="1" dirty="0">
                <a:solidFill>
                  <a:srgbClr val="FF0000"/>
                </a:solidFill>
              </a:rPr>
              <a:t>L.1123-27/1 </a:t>
            </a:r>
            <a:r>
              <a:rPr lang="fr-BE" sz="2700" dirty="0">
                <a:solidFill>
                  <a:schemeClr val="tx1"/>
                </a:solidFill>
              </a:rPr>
              <a:t>du CDLD et élaborée au regard des </a:t>
            </a:r>
            <a:r>
              <a:rPr lang="fr-BE" sz="2700" b="1" dirty="0">
                <a:solidFill>
                  <a:srgbClr val="FF0000"/>
                </a:solidFill>
              </a:rPr>
              <a:t>7</a:t>
            </a:r>
            <a:r>
              <a:rPr lang="fr-BE" sz="2700" dirty="0">
                <a:solidFill>
                  <a:schemeClr val="tx1"/>
                </a:solidFill>
              </a:rPr>
              <a:t> objectifs régionaux tendant à renforcer l’attractivité des communes à caractère urbain :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rendre les communes à caractère urbain plus accueillantes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faire des communes à caractère urbain un vecteur de mieux vivre ensemble et de solidarité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encourager la reconstruction de la ville sur la ville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privilégier un logement et un cadre de vie de qualité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offrir un réseau d’espaces publics attractifs, en ce compris d’espaces verts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faire des communes à caractère urbain un moteur du redéploiement économique ;</a:t>
            </a:r>
          </a:p>
          <a:p>
            <a:pPr marL="1174115" lvl="4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fr-BE" sz="2300" dirty="0">
                <a:solidFill>
                  <a:schemeClr val="tx1"/>
                </a:solidFill>
              </a:rPr>
              <a:t>créer des communes à caractère urbain intelligentes.</a:t>
            </a:r>
          </a:p>
        </p:txBody>
      </p:sp>
    </p:spTree>
    <p:extLst>
      <p:ext uri="{BB962C8B-B14F-4D97-AF65-F5344CB8AC3E}">
        <p14:creationId xmlns:p14="http://schemas.microsoft.com/office/powerpoint/2010/main" val="428434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vision stratégique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Une analyse contextuelle ;</a:t>
            </a:r>
          </a:p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Une indentification des </a:t>
            </a:r>
            <a:r>
              <a:rPr lang="fr-FR" sz="2400" dirty="0">
                <a:solidFill>
                  <a:schemeClr val="tx1"/>
                </a:solidFill>
              </a:rPr>
              <a:t>principaux enjeux territoriaux, les perspectives et besoins, en termes sociaux, économiques, démographiques et énergétiques ;</a:t>
            </a:r>
            <a:endParaRPr lang="fr-BE" sz="2400" dirty="0">
              <a:solidFill>
                <a:schemeClr val="tx1"/>
              </a:solidFill>
            </a:endParaRPr>
          </a:p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La déclinaison des objectifs communaux de développement et d'aménagement du territoire à l’échelle du quartier prioritaire ;</a:t>
            </a:r>
            <a:endParaRPr lang="fr-BE" sz="2400" dirty="0">
              <a:solidFill>
                <a:schemeClr val="tx1"/>
              </a:solidFill>
            </a:endParaRPr>
          </a:p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Une identification de la structure bâtie du ou des quartiers prioritaires ;</a:t>
            </a:r>
            <a:endParaRPr lang="fr-BE" sz="2400" dirty="0">
              <a:solidFill>
                <a:schemeClr val="tx1"/>
              </a:solidFill>
            </a:endParaRPr>
          </a:p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L’information concernant l'estimation du coût global et du financement de l'opération ;</a:t>
            </a:r>
            <a:endParaRPr lang="fr-BE" sz="2400" dirty="0">
              <a:solidFill>
                <a:schemeClr val="tx1"/>
              </a:solidFill>
            </a:endParaRPr>
          </a:p>
          <a:p>
            <a:pPr marL="1174115" lvl="4" indent="-534988"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le lien avec le schéma de développement communal existant ou en cours ;</a:t>
            </a:r>
            <a:endParaRPr lang="fr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programme d’actions triennal opérationnel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5475" lvl="1" indent="-534988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Ce programme contient la liste des actions à mener pendant une période « d’au moins </a:t>
            </a:r>
            <a:r>
              <a:rPr lang="fr-BE" sz="2700" b="1" dirty="0">
                <a:solidFill>
                  <a:srgbClr val="FF0000"/>
                </a:solidFill>
              </a:rPr>
              <a:t>3</a:t>
            </a:r>
            <a:r>
              <a:rPr lang="fr-BE" sz="2700" dirty="0">
                <a:solidFill>
                  <a:schemeClr val="tx1"/>
                </a:solidFill>
              </a:rPr>
              <a:t> ans » ;</a:t>
            </a:r>
          </a:p>
          <a:p>
            <a:pPr marL="625475" lvl="1" indent="-534988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Ces actions doivent rencontrer les objectifs communaux de développement, d’aménagement du territoire et d’urbanisme ;</a:t>
            </a:r>
          </a:p>
          <a:p>
            <a:pPr marL="625475" lvl="1" indent="-534988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700" dirty="0">
                <a:solidFill>
                  <a:schemeClr val="tx1"/>
                </a:solidFill>
              </a:rPr>
              <a:t>Chaque action doit se situer </a:t>
            </a:r>
            <a:r>
              <a:rPr lang="fr-FR" sz="2700" dirty="0">
                <a:solidFill>
                  <a:schemeClr val="tx1"/>
                </a:solidFill>
              </a:rPr>
              <a:t>au sein du ou des cartes prioritaires identifiées par la </a:t>
            </a:r>
            <a:r>
              <a:rPr lang="fr-FR" sz="2700" b="1" dirty="0">
                <a:solidFill>
                  <a:srgbClr val="FF0000"/>
                </a:solidFill>
              </a:rPr>
              <a:t>PDU</a:t>
            </a:r>
            <a:r>
              <a:rPr lang="fr-FR" sz="2700" dirty="0">
                <a:solidFill>
                  <a:schemeClr val="tx1"/>
                </a:solidFill>
              </a:rPr>
              <a:t> ;</a:t>
            </a:r>
            <a:endParaRPr lang="fr-BE" sz="2700" dirty="0">
              <a:solidFill>
                <a:schemeClr val="tx1"/>
              </a:solidFill>
            </a:endParaRPr>
          </a:p>
          <a:p>
            <a:pPr marL="625475" lvl="1" indent="-534988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Porte principalement sur des dépenses d'investissement </a:t>
            </a:r>
            <a:r>
              <a:rPr lang="fr-BE" sz="2700" dirty="0">
                <a:solidFill>
                  <a:schemeClr val="tx1"/>
                </a:solidFill>
              </a:rPr>
              <a:t>tels que visées par les articles </a:t>
            </a:r>
            <a:r>
              <a:rPr lang="fr-BE" sz="2700" b="1" dirty="0">
                <a:solidFill>
                  <a:srgbClr val="FF0000"/>
                </a:solidFill>
              </a:rPr>
              <a:t>D.V.13</a:t>
            </a:r>
            <a:r>
              <a:rPr lang="fr-BE" sz="2700" dirty="0">
                <a:solidFill>
                  <a:schemeClr val="tx1"/>
                </a:solidFill>
              </a:rPr>
              <a:t> et </a:t>
            </a:r>
            <a:r>
              <a:rPr lang="fr-BE" sz="2700" b="1" dirty="0">
                <a:solidFill>
                  <a:srgbClr val="FF0000"/>
                </a:solidFill>
              </a:rPr>
              <a:t>D.V.14 </a:t>
            </a:r>
            <a:r>
              <a:rPr lang="fr-BE" sz="2700" dirty="0">
                <a:solidFill>
                  <a:schemeClr val="tx1"/>
                </a:solidFill>
              </a:rPr>
              <a:t>du CoDT ;</a:t>
            </a:r>
          </a:p>
          <a:p>
            <a:pPr marL="625475" lvl="1" indent="-534988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Maximum </a:t>
            </a:r>
            <a:r>
              <a:rPr lang="fr-FR" sz="2700" b="1" dirty="0">
                <a:solidFill>
                  <a:srgbClr val="FF0000"/>
                </a:solidFill>
              </a:rPr>
              <a:t>5%</a:t>
            </a:r>
            <a:r>
              <a:rPr lang="fr-FR" sz="2700" dirty="0">
                <a:solidFill>
                  <a:schemeClr val="tx1"/>
                </a:solidFill>
              </a:rPr>
              <a:t> des dépenses de fonctionnement, en ce compris les frais  de personnel ;</a:t>
            </a:r>
            <a:endParaRPr lang="fr-BE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596EB9-069D-716F-7779-481F24538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cadre wallon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réglementaire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 d’application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 généraux 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Procédures &amp; échéances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Dépenses éligibles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suivi et le contrôle </a:t>
            </a:r>
          </a:p>
          <a:p>
            <a:pPr marL="533400" indent="-44291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fr-B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mesures transitoires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971F9F7-8D10-6512-04FE-B748EF93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83040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Procédures &amp; échéances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La PDU est adoptée par le conseil communal, après concertation avec la CCATM ou une commission locale de développement urbain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Elle est ensuite introduite, via le Guichet des Pouvoirs locaux, auprès de la Direction de l’Aménagement opérationnel et de la Ville du SPW (DAOV)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Le dossier est ensuite transmis au Pôle Aménagement du territoire qui dispose de </a:t>
            </a:r>
            <a:r>
              <a:rPr lang="fr-BE" sz="2500" b="1" dirty="0">
                <a:solidFill>
                  <a:srgbClr val="FF0000"/>
                </a:solidFill>
              </a:rPr>
              <a:t>45</a:t>
            </a:r>
            <a:r>
              <a:rPr lang="fr-BE" sz="2500" dirty="0">
                <a:solidFill>
                  <a:schemeClr val="tx1"/>
                </a:solidFill>
              </a:rPr>
              <a:t> jours pour remettre un avis au Ministre (à défaut, cet avis est considéré comme favorable). Le Ministre dispose de </a:t>
            </a:r>
            <a:r>
              <a:rPr lang="fr-BE" sz="2500" b="1" dirty="0">
                <a:solidFill>
                  <a:srgbClr val="FF0000"/>
                </a:solidFill>
              </a:rPr>
              <a:t>60</a:t>
            </a:r>
            <a:r>
              <a:rPr lang="fr-BE" sz="2500" dirty="0">
                <a:solidFill>
                  <a:schemeClr val="tx1"/>
                </a:solidFill>
              </a:rPr>
              <a:t> jours à dater de la réception de l’avis du Pôle pour approuver la PDU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Les délais sont suspendus entre le </a:t>
            </a:r>
            <a:r>
              <a:rPr lang="fr-BE" sz="2500" b="1" dirty="0">
                <a:solidFill>
                  <a:srgbClr val="FF0000"/>
                </a:solidFill>
              </a:rPr>
              <a:t>16 juillet </a:t>
            </a:r>
            <a:r>
              <a:rPr lang="fr-BE" sz="2500" dirty="0">
                <a:solidFill>
                  <a:schemeClr val="tx1"/>
                </a:solidFill>
              </a:rPr>
              <a:t>et le </a:t>
            </a:r>
            <a:r>
              <a:rPr lang="fr-BE" sz="2500" b="1" dirty="0">
                <a:solidFill>
                  <a:srgbClr val="FF0000"/>
                </a:solidFill>
              </a:rPr>
              <a:t>15 août.</a:t>
            </a:r>
            <a:endParaRPr lang="fr-BE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9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Procédures &amp; échéances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2138" lvl="2" indent="-501650"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Le programme d’action triennal opérationnel </a:t>
            </a:r>
            <a:r>
              <a:rPr lang="fr-BE" sz="2500" b="1" dirty="0">
                <a:solidFill>
                  <a:srgbClr val="FF0000"/>
                </a:solidFill>
              </a:rPr>
              <a:t>(PATO) </a:t>
            </a:r>
            <a:r>
              <a:rPr lang="fr-BE" sz="2500" dirty="0">
                <a:solidFill>
                  <a:schemeClr val="tx1"/>
                </a:solidFill>
              </a:rPr>
              <a:t>doit être transmis pour le </a:t>
            </a:r>
            <a:r>
              <a:rPr lang="fr-BE" sz="2500" b="1" dirty="0">
                <a:solidFill>
                  <a:srgbClr val="FF0000"/>
                </a:solidFill>
              </a:rPr>
              <a:t>15 mars </a:t>
            </a:r>
            <a:r>
              <a:rPr lang="fr-BE" sz="2500" dirty="0">
                <a:solidFill>
                  <a:schemeClr val="tx1"/>
                </a:solidFill>
              </a:rPr>
              <a:t>:</a:t>
            </a:r>
          </a:p>
          <a:p>
            <a:pPr marL="775018" lvl="2" indent="-501650">
              <a:lnSpc>
                <a:spcPct val="8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500" dirty="0">
                <a:solidFill>
                  <a:schemeClr val="tx1"/>
                </a:solidFill>
              </a:rPr>
              <a:t>de l’année qui suit l’adoption de l’opération de développement urbain par le Ministre » </a:t>
            </a:r>
            <a:r>
              <a:rPr lang="fr-BE" sz="2500" b="1" dirty="0">
                <a:solidFill>
                  <a:srgbClr val="FF0000"/>
                </a:solidFill>
              </a:rPr>
              <a:t>(N+1) </a:t>
            </a:r>
            <a:r>
              <a:rPr lang="fr-BE" sz="2500" dirty="0">
                <a:solidFill>
                  <a:schemeClr val="tx1"/>
                </a:solidFill>
              </a:rPr>
              <a:t>ou de l’année suivante </a:t>
            </a:r>
            <a:r>
              <a:rPr lang="fr-BE" sz="2500" b="1" dirty="0">
                <a:solidFill>
                  <a:srgbClr val="FF0000"/>
                </a:solidFill>
              </a:rPr>
              <a:t>(N+2) ;</a:t>
            </a:r>
            <a:endParaRPr lang="fr-BE" sz="2500" dirty="0">
              <a:solidFill>
                <a:schemeClr val="tx1"/>
              </a:solidFill>
            </a:endParaRPr>
          </a:p>
          <a:p>
            <a:pPr marL="775018" lvl="2" indent="-501650">
              <a:lnSpc>
                <a:spcPct val="8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500" dirty="0">
                <a:solidFill>
                  <a:schemeClr val="tx1"/>
                </a:solidFill>
              </a:rPr>
              <a:t>de l’année de la fin du programme d’actions triennal opérationnel précédent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L’administration transmet un rapport d’analyse à M. le Ministre dans les </a:t>
            </a:r>
            <a:r>
              <a:rPr lang="fr-BE" sz="2500" b="1" dirty="0">
                <a:solidFill>
                  <a:srgbClr val="FF0000"/>
                </a:solidFill>
              </a:rPr>
              <a:t>45</a:t>
            </a:r>
            <a:r>
              <a:rPr lang="fr-BE" sz="2500" dirty="0">
                <a:solidFill>
                  <a:schemeClr val="tx1"/>
                </a:solidFill>
              </a:rPr>
              <a:t> jours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Le Ministre dispose de </a:t>
            </a:r>
            <a:r>
              <a:rPr lang="fr-BE" sz="2500" b="1" dirty="0">
                <a:solidFill>
                  <a:srgbClr val="FF0000"/>
                </a:solidFill>
              </a:rPr>
              <a:t>30</a:t>
            </a:r>
            <a:r>
              <a:rPr lang="fr-BE" sz="2500" dirty="0">
                <a:solidFill>
                  <a:schemeClr val="tx1"/>
                </a:solidFill>
              </a:rPr>
              <a:t> jours à dater de la réception du rapport d’analyse pour approuver le PATO.</a:t>
            </a:r>
          </a:p>
        </p:txBody>
      </p:sp>
    </p:spTree>
    <p:extLst>
      <p:ext uri="{BB962C8B-B14F-4D97-AF65-F5344CB8AC3E}">
        <p14:creationId xmlns:p14="http://schemas.microsoft.com/office/powerpoint/2010/main" val="313572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Dépenses éligibles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0487" lvl="1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fr-BE" sz="2400" dirty="0">
                <a:solidFill>
                  <a:schemeClr val="tx1"/>
                </a:solidFill>
              </a:rPr>
              <a:t>En ce qui concerne les investissements, les dépenses éligibles sont celles liées à :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400">
                <a:solidFill>
                  <a:schemeClr val="tx1"/>
                </a:solidFill>
              </a:rPr>
              <a:t>la </a:t>
            </a:r>
            <a:r>
              <a:rPr lang="fr-BE" sz="2400" dirty="0">
                <a:solidFill>
                  <a:schemeClr val="tx1"/>
                </a:solidFill>
              </a:rPr>
              <a:t>réhabilitation ou la construction de logements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« l’équipement urbain à usage collectif » (D.V.13, §2, 1°, c) ou à « la création ou l'amélioration d'équipements collectifs » (D.V.14, §1er, al. 2, 2°), définitions regroupées sous un vocable unique « d’équipement urbain à usage collectif » ;</a:t>
            </a:r>
          </a:p>
          <a:p>
            <a:pPr marL="625475" lvl="1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deux nouveaux types de dépenses liées aux « équipements urbains à usage collectif », à savoir :</a:t>
            </a:r>
          </a:p>
          <a:p>
            <a:pPr marL="808355" lvl="2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l’aménagement d’espaces publics en vue d’accueillir des bornes de recharges pour voitures électriques ;</a:t>
            </a:r>
          </a:p>
          <a:p>
            <a:pPr marL="808355" lvl="2" indent="-5349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les toilettes publiques.</a:t>
            </a:r>
          </a:p>
        </p:txBody>
      </p:sp>
    </p:spTree>
    <p:extLst>
      <p:ext uri="{BB962C8B-B14F-4D97-AF65-F5344CB8AC3E}">
        <p14:creationId xmlns:p14="http://schemas.microsoft.com/office/powerpoint/2010/main" val="219727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Dépenses éligibles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les dépenses éligibles liées aux « espaces verts » correspondent aux zones suivantes : </a:t>
            </a:r>
          </a:p>
          <a:p>
            <a:pPr marL="1254125" lvl="2" indent="-4429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squares ;</a:t>
            </a:r>
          </a:p>
          <a:p>
            <a:pPr marL="1254125" lvl="2" indent="-4429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parcs ;</a:t>
            </a:r>
          </a:p>
          <a:p>
            <a:pPr marL="1254125" lvl="2" indent="-4429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espaces de biodiversités ;</a:t>
            </a:r>
          </a:p>
          <a:p>
            <a:pPr marL="1254125" lvl="2" indent="-4429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</a:rPr>
              <a:t>jardins accessibles au public.</a:t>
            </a: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500" dirty="0">
                <a:solidFill>
                  <a:schemeClr val="tx1"/>
                </a:solidFill>
              </a:rPr>
              <a:t>la notion d’« infrastructure de proximité » a simplement été actualisée par rapport à la précédente réglementation en vue de faire référence aux quartiers prioritaires.</a:t>
            </a:r>
          </a:p>
        </p:txBody>
      </p:sp>
    </p:spTree>
    <p:extLst>
      <p:ext uri="{BB962C8B-B14F-4D97-AF65-F5344CB8AC3E}">
        <p14:creationId xmlns:p14="http://schemas.microsoft.com/office/powerpoint/2010/main" val="393032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Dépenses éligibles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lvl="2" indent="0">
              <a:lnSpc>
                <a:spcPct val="100000"/>
              </a:lnSpc>
              <a:spcAft>
                <a:spcPts val="200"/>
              </a:spcAft>
              <a:buSzPct val="100000"/>
              <a:buNone/>
            </a:pPr>
            <a:r>
              <a:rPr lang="fr-FR" sz="2800" dirty="0">
                <a:solidFill>
                  <a:schemeClr val="tx1"/>
                </a:solidFill>
              </a:rPr>
              <a:t>Le Mécanisme de financement et liquidation des subventions.</a:t>
            </a:r>
            <a:endParaRPr lang="fr-BE" sz="2800" dirty="0">
              <a:solidFill>
                <a:schemeClr val="tx1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/>
                </a:solidFill>
              </a:rPr>
              <a:t>Taux d’intervention </a:t>
            </a:r>
            <a:r>
              <a:rPr lang="fr-FR" sz="2800" dirty="0">
                <a:solidFill>
                  <a:schemeClr val="tx1"/>
                </a:solidFill>
              </a:rPr>
              <a:t>pour les projets relevant de la revitalisation urbaine </a:t>
            </a:r>
            <a:r>
              <a:rPr lang="fr-FR" sz="2800" b="1" dirty="0">
                <a:solidFill>
                  <a:srgbClr val="FF0000"/>
                </a:solidFill>
              </a:rPr>
              <a:t>=&gt; 100 % ; </a:t>
            </a: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Taux d'intervention pour les projets relevant de la rénovation urbaine </a:t>
            </a:r>
            <a:r>
              <a:rPr lang="fr-FR" sz="2800" b="1" dirty="0">
                <a:solidFill>
                  <a:srgbClr val="FF0000"/>
                </a:solidFill>
              </a:rPr>
              <a:t>=&gt; 80 % ;</a:t>
            </a:r>
          </a:p>
          <a:p>
            <a:pPr marL="775018" lvl="3" indent="-501650">
              <a:lnSpc>
                <a:spcPct val="10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Plusieurs intervenants peuvent participer au financement de chaque projet mais la part communale = </a:t>
            </a:r>
            <a:r>
              <a:rPr lang="fr-FR" sz="2800" b="1" dirty="0">
                <a:solidFill>
                  <a:srgbClr val="FF0000"/>
                </a:solidFill>
              </a:rPr>
              <a:t>minimum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20 %.</a:t>
            </a:r>
            <a:endParaRPr lang="fr-BE" sz="2800" dirty="0">
              <a:solidFill>
                <a:schemeClr val="tx1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Dépenses éligibles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lvl="2" indent="0">
              <a:lnSpc>
                <a:spcPct val="100000"/>
              </a:lnSpc>
              <a:spcAft>
                <a:spcPts val="200"/>
              </a:spcAft>
              <a:buSzPct val="100000"/>
              <a:buNone/>
            </a:pPr>
            <a:r>
              <a:rPr lang="fr-FR" sz="2800" dirty="0">
                <a:solidFill>
                  <a:schemeClr val="tx1"/>
                </a:solidFill>
              </a:rPr>
              <a:t>Le Mécanisme de financement et liquidation des subventions.</a:t>
            </a:r>
            <a:endParaRPr lang="fr-BE" sz="2800" dirty="0">
              <a:solidFill>
                <a:schemeClr val="tx1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Le montant global de la subvention est arrêté pour une période de </a:t>
            </a:r>
            <a:r>
              <a:rPr lang="fr-FR" sz="2800" b="1" dirty="0">
                <a:solidFill>
                  <a:srgbClr val="FF0000"/>
                </a:solidFill>
              </a:rPr>
              <a:t>3</a:t>
            </a:r>
            <a:r>
              <a:rPr lang="fr-FR" sz="2800" dirty="0">
                <a:solidFill>
                  <a:schemeClr val="tx1"/>
                </a:solidFill>
              </a:rPr>
              <a:t> ans ;</a:t>
            </a:r>
            <a:endParaRPr lang="fr-BE" sz="2800" dirty="0">
              <a:solidFill>
                <a:schemeClr val="tx1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Est couverte toute action ayant fait l'objet d'une attribution de marché, d'une acquisition ou d'une dépense de fonctionnement pendant les </a:t>
            </a:r>
            <a:r>
              <a:rPr lang="fr-FR" sz="2800" b="1" dirty="0">
                <a:solidFill>
                  <a:srgbClr val="FF0000"/>
                </a:solidFill>
              </a:rPr>
              <a:t>36</a:t>
            </a:r>
            <a:r>
              <a:rPr lang="fr-FR" sz="2800" dirty="0">
                <a:solidFill>
                  <a:schemeClr val="tx1"/>
                </a:solidFill>
              </a:rPr>
              <a:t> mois qui suivent l'approbation du PATO ;</a:t>
            </a: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Le montant global de la subvention </a:t>
            </a:r>
            <a:r>
              <a:rPr lang="fr-BE" sz="2800" dirty="0">
                <a:solidFill>
                  <a:schemeClr val="tx1"/>
                </a:solidFill>
              </a:rPr>
              <a:t>est de </a:t>
            </a:r>
            <a:r>
              <a:rPr lang="fr-BE" sz="2800" b="1" dirty="0">
                <a:solidFill>
                  <a:srgbClr val="FF0000"/>
                </a:solidFill>
              </a:rPr>
              <a:t>6M€</a:t>
            </a:r>
            <a:r>
              <a:rPr lang="fr-FR" sz="2800" dirty="0">
                <a:solidFill>
                  <a:schemeClr val="tx1"/>
                </a:solidFill>
              </a:rPr>
              <a:t> par PATO ;</a:t>
            </a:r>
          </a:p>
          <a:p>
            <a:pPr marL="90488" lvl="2" indent="0">
              <a:lnSpc>
                <a:spcPct val="100000"/>
              </a:lnSpc>
              <a:spcAft>
                <a:spcPts val="200"/>
              </a:spcAft>
              <a:buSzPct val="100000"/>
              <a:buNone/>
            </a:pP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suivi et le contrôle</a:t>
            </a:r>
            <a:endParaRPr lang="fr-BE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2138" indent="-5016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chemeClr val="tx1"/>
                </a:solidFill>
              </a:rPr>
              <a:t>Le </a:t>
            </a:r>
            <a:r>
              <a:rPr lang="fr-BE" sz="3200" b="1" dirty="0">
                <a:solidFill>
                  <a:srgbClr val="FF0000"/>
                </a:solidFill>
              </a:rPr>
              <a:t>conseiller</a:t>
            </a:r>
            <a:r>
              <a:rPr lang="fr-BE" sz="3200" dirty="0">
                <a:solidFill>
                  <a:schemeClr val="tx1"/>
                </a:solidFill>
              </a:rPr>
              <a:t> en développement urbain :</a:t>
            </a:r>
          </a:p>
          <a:p>
            <a:pPr marL="592138" indent="-5016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/>
              </a:solidFill>
            </a:endParaRPr>
          </a:p>
          <a:p>
            <a:pPr marL="884746" lvl="1" indent="-5016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Garanti</a:t>
            </a:r>
            <a:r>
              <a:rPr lang="fr-BE" sz="2800" dirty="0">
                <a:solidFill>
                  <a:schemeClr val="tx1"/>
                </a:solidFill>
              </a:rPr>
              <a:t>r </a:t>
            </a:r>
            <a:r>
              <a:rPr lang="fr-FR" sz="2800" dirty="0">
                <a:solidFill>
                  <a:schemeClr val="tx1"/>
                </a:solidFill>
              </a:rPr>
              <a:t>le suivi de la mise en œuvre de l'opération de développement urbain ;</a:t>
            </a:r>
            <a:endParaRPr lang="fr-BE" sz="2800" dirty="0">
              <a:solidFill>
                <a:schemeClr val="tx1"/>
              </a:solidFill>
            </a:endParaRPr>
          </a:p>
          <a:p>
            <a:pPr marL="884746" lvl="1" indent="-5016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Suit les formations </a:t>
            </a:r>
            <a:r>
              <a:rPr lang="fr-BE" sz="2800" dirty="0">
                <a:solidFill>
                  <a:schemeClr val="tx1"/>
                </a:solidFill>
              </a:rPr>
              <a:t>annuelles</a:t>
            </a:r>
            <a:r>
              <a:rPr lang="fr-FR" sz="2800" dirty="0">
                <a:solidFill>
                  <a:schemeClr val="tx1"/>
                </a:solidFill>
              </a:rPr>
              <a:t> qui lui sont destinées ;</a:t>
            </a:r>
            <a:endParaRPr lang="fr-BE" sz="2800" dirty="0">
              <a:solidFill>
                <a:schemeClr val="tx1"/>
              </a:solidFill>
            </a:endParaRPr>
          </a:p>
          <a:p>
            <a:pPr marL="884746" lvl="1" indent="-5016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Possibilité d’obtenir une subvention annuelle de </a:t>
            </a:r>
            <a:r>
              <a:rPr lang="fr-FR" sz="2800" b="1" dirty="0">
                <a:solidFill>
                  <a:srgbClr val="FF0000"/>
                </a:solidFill>
              </a:rPr>
              <a:t>25 000 €.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6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suivi et le contrôle</a:t>
            </a:r>
            <a:endParaRPr lang="fr-BE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92138" indent="-5016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BE" sz="5900" dirty="0">
                <a:solidFill>
                  <a:schemeClr val="tx1"/>
                </a:solidFill>
              </a:rPr>
              <a:t>Le</a:t>
            </a:r>
            <a:r>
              <a:rPr lang="fr-BE" sz="5900" b="1" dirty="0">
                <a:solidFill>
                  <a:srgbClr val="FF0000"/>
                </a:solidFill>
              </a:rPr>
              <a:t> comité de suivi </a:t>
            </a:r>
            <a:r>
              <a:rPr lang="fr-BE" sz="5900" dirty="0">
                <a:solidFill>
                  <a:schemeClr val="tx1"/>
                </a:solidFill>
              </a:rPr>
              <a:t>de la mise en œuvre du programme d’actions triennal, composé de :</a:t>
            </a: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Un représentant du ministre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Deux représentants de la commune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Un représentant de l'administration, soit la DAOV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Un représentant du SPW TLPE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Un représentant du SPW mobilité et infrastructure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Un représentant du SPW intérieur et action sociale ;</a:t>
            </a:r>
            <a:endParaRPr lang="fr-BE" sz="5900" dirty="0">
              <a:solidFill>
                <a:schemeClr val="tx1"/>
              </a:solidFill>
            </a:endParaRPr>
          </a:p>
          <a:p>
            <a:pPr marL="1108075" lvl="1" indent="-5715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chemeClr val="tx1"/>
                </a:solidFill>
              </a:rPr>
              <a:t>Le fonctionnaire délégué.</a:t>
            </a:r>
            <a:endParaRPr lang="fr-BE" sz="5900" dirty="0">
              <a:solidFill>
                <a:schemeClr val="tx1"/>
              </a:solidFill>
            </a:endParaRPr>
          </a:p>
          <a:p>
            <a:pPr marL="592138" indent="-501650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fr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15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suivi et le contrôle</a:t>
            </a:r>
            <a:endParaRPr lang="fr-BE" b="1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lvl="2" indent="0">
              <a:lnSpc>
                <a:spcPct val="100000"/>
              </a:lnSpc>
              <a:spcAft>
                <a:spcPts val="200"/>
              </a:spcAft>
              <a:buSzPct val="100000"/>
              <a:buNone/>
            </a:pPr>
            <a:r>
              <a:rPr lang="fr-FR" sz="2700" dirty="0">
                <a:solidFill>
                  <a:schemeClr val="tx1"/>
                </a:solidFill>
              </a:rPr>
              <a:t>La </a:t>
            </a:r>
            <a:r>
              <a:rPr lang="fr-FR" sz="2700" b="1" dirty="0">
                <a:solidFill>
                  <a:srgbClr val="FF0000"/>
                </a:solidFill>
              </a:rPr>
              <a:t>justification</a:t>
            </a:r>
            <a:r>
              <a:rPr lang="fr-FR" sz="2700" dirty="0">
                <a:solidFill>
                  <a:schemeClr val="tx1"/>
                </a:solidFill>
              </a:rPr>
              <a:t> des dépenses :</a:t>
            </a: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Pour le </a:t>
            </a:r>
            <a:r>
              <a:rPr lang="fr-FR" sz="2700" b="1" dirty="0">
                <a:solidFill>
                  <a:srgbClr val="FF0000"/>
                </a:solidFill>
              </a:rPr>
              <a:t>30 mars </a:t>
            </a:r>
            <a:r>
              <a:rPr lang="fr-FR" sz="2700" dirty="0">
                <a:solidFill>
                  <a:schemeClr val="tx1"/>
                </a:solidFill>
              </a:rPr>
              <a:t>de chaque année</a:t>
            </a:r>
            <a:r>
              <a:rPr lang="fr-BE" sz="2700" dirty="0">
                <a:solidFill>
                  <a:schemeClr val="tx1"/>
                </a:solidFill>
              </a:rPr>
              <a:t>,</a:t>
            </a:r>
            <a:r>
              <a:rPr lang="fr-FR" sz="2700" dirty="0">
                <a:solidFill>
                  <a:schemeClr val="tx1"/>
                </a:solidFill>
              </a:rPr>
              <a:t> </a:t>
            </a:r>
            <a:r>
              <a:rPr lang="fr-BE" sz="2700" dirty="0">
                <a:solidFill>
                  <a:schemeClr val="tx1"/>
                </a:solidFill>
              </a:rPr>
              <a:t>l</a:t>
            </a:r>
            <a:r>
              <a:rPr lang="fr-FR" sz="2700" dirty="0">
                <a:solidFill>
                  <a:schemeClr val="tx1"/>
                </a:solidFill>
              </a:rPr>
              <a:t>a commune devra être produire les justificatifs relatifs aux dépenses de fonctionnement ;</a:t>
            </a:r>
            <a:endParaRPr lang="fr-FR" sz="2700" b="1" dirty="0">
              <a:solidFill>
                <a:srgbClr val="FF0000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Dans les </a:t>
            </a:r>
            <a:r>
              <a:rPr lang="fr-FR" sz="2700" b="1" dirty="0">
                <a:solidFill>
                  <a:srgbClr val="FF0000"/>
                </a:solidFill>
              </a:rPr>
              <a:t>6 mois </a:t>
            </a:r>
            <a:r>
              <a:rPr lang="fr-FR" sz="2700" dirty="0">
                <a:solidFill>
                  <a:schemeClr val="tx1"/>
                </a:solidFill>
              </a:rPr>
              <a:t>à partir de la réception provisoire et au plus tard de les </a:t>
            </a:r>
            <a:r>
              <a:rPr lang="fr-FR" sz="2700" b="1" dirty="0">
                <a:solidFill>
                  <a:srgbClr val="FF0000"/>
                </a:solidFill>
              </a:rPr>
              <a:t>6 ans</a:t>
            </a:r>
            <a:r>
              <a:rPr lang="fr-FR" sz="2700" dirty="0">
                <a:solidFill>
                  <a:schemeClr val="tx1"/>
                </a:solidFill>
              </a:rPr>
              <a:t> suivant la décision d</a:t>
            </a:r>
            <a:r>
              <a:rPr lang="fr-BE" sz="2700" dirty="0">
                <a:solidFill>
                  <a:schemeClr val="tx1"/>
                </a:solidFill>
              </a:rPr>
              <a:t>’octroi d</a:t>
            </a:r>
            <a:r>
              <a:rPr lang="fr-FR" sz="2700" dirty="0">
                <a:solidFill>
                  <a:schemeClr val="tx1"/>
                </a:solidFill>
              </a:rPr>
              <a:t>e la subvention : introduction du dossier de décompte final auprès de l'administration.</a:t>
            </a:r>
            <a:endParaRPr lang="fr-BE" sz="2700" dirty="0">
              <a:solidFill>
                <a:schemeClr val="tx1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91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 mesures transitoires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lvl="2" indent="-45720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Toute opération de rénovation ou de revitalisation urbaine, </a:t>
            </a:r>
            <a:r>
              <a:rPr lang="fr-BE" sz="2800" dirty="0">
                <a:solidFill>
                  <a:schemeClr val="tx1"/>
                </a:solidFill>
              </a:rPr>
              <a:t>q</a:t>
            </a:r>
            <a:r>
              <a:rPr lang="fr-FR" sz="2800" dirty="0" err="1">
                <a:solidFill>
                  <a:schemeClr val="tx1"/>
                </a:solidFill>
              </a:rPr>
              <a:t>ui</a:t>
            </a:r>
            <a:r>
              <a:rPr lang="fr-FR" sz="2800" dirty="0">
                <a:solidFill>
                  <a:schemeClr val="tx1"/>
                </a:solidFill>
              </a:rPr>
              <a:t> bénéficie d'une décision, </a:t>
            </a:r>
            <a:r>
              <a:rPr lang="fr-BE" sz="2800" dirty="0">
                <a:solidFill>
                  <a:schemeClr val="tx1"/>
                </a:solidFill>
              </a:rPr>
              <a:t>e</a:t>
            </a:r>
            <a:r>
              <a:rPr lang="fr-FR" sz="2800" dirty="0">
                <a:solidFill>
                  <a:schemeClr val="tx1"/>
                </a:solidFill>
              </a:rPr>
              <a:t>st assimilé</a:t>
            </a:r>
            <a:r>
              <a:rPr lang="fr-BE" sz="2800" dirty="0">
                <a:solidFill>
                  <a:schemeClr val="tx1"/>
                </a:solidFill>
              </a:rPr>
              <a:t>e</a:t>
            </a:r>
            <a:r>
              <a:rPr lang="fr-FR" sz="2800" dirty="0">
                <a:solidFill>
                  <a:schemeClr val="tx1"/>
                </a:solidFill>
              </a:rPr>
              <a:t> à une perspective de développement urbain pour une durée de </a:t>
            </a:r>
            <a:r>
              <a:rPr lang="fr-FR" sz="2800" b="1" dirty="0">
                <a:solidFill>
                  <a:srgbClr val="FF0000"/>
                </a:solidFill>
              </a:rPr>
              <a:t>15 ans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fr-BE" sz="2800" dirty="0">
                <a:solidFill>
                  <a:schemeClr val="tx1"/>
                </a:solidFill>
              </a:rPr>
              <a:t>à dater</a:t>
            </a:r>
            <a:r>
              <a:rPr lang="fr-FR" sz="2800" dirty="0">
                <a:solidFill>
                  <a:schemeClr val="tx1"/>
                </a:solidFill>
              </a:rPr>
              <a:t> de l'arrêté de reconnaissance ;</a:t>
            </a:r>
          </a:p>
          <a:p>
            <a:pPr marL="547688" lvl="2" indent="-45720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Toute commune de moins de </a:t>
            </a:r>
            <a:r>
              <a:rPr lang="fr-FR" sz="2800" b="1" dirty="0">
                <a:solidFill>
                  <a:srgbClr val="FF0000"/>
                </a:solidFill>
              </a:rPr>
              <a:t>12.000 habitants</a:t>
            </a:r>
            <a:r>
              <a:rPr lang="fr-FR" sz="2800" dirty="0">
                <a:solidFill>
                  <a:schemeClr val="tx1"/>
                </a:solidFill>
              </a:rPr>
              <a:t> et qui bénéficie d'une décision prise en vertu des anciennes dispositions, est assimilée à une commune à caractère urbain.</a:t>
            </a: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AB4C3-F7D0-A93B-4A48-39A9EB9D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cadre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D7BAA-00DE-B5C8-B6EF-FB831C47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tx1"/>
                </a:solidFill>
              </a:rPr>
              <a:t>Premières opérations de rénovation urbaine (</a:t>
            </a:r>
            <a:r>
              <a:rPr lang="fr-BE" sz="3200" b="1" dirty="0">
                <a:solidFill>
                  <a:srgbClr val="FF0000"/>
                </a:solidFill>
              </a:rPr>
              <a:t>1974</a:t>
            </a:r>
            <a:r>
              <a:rPr lang="fr-BE" sz="3200" dirty="0">
                <a:solidFill>
                  <a:schemeClr val="tx1"/>
                </a:solidFill>
              </a:rPr>
              <a:t>)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tx1"/>
                </a:solidFill>
              </a:rPr>
              <a:t>Création des Zones d’Initiatives Privilégiées (</a:t>
            </a:r>
            <a:r>
              <a:rPr lang="fr-BE" sz="3200" b="1" dirty="0">
                <a:solidFill>
                  <a:srgbClr val="FF0000"/>
                </a:solidFill>
              </a:rPr>
              <a:t>1993</a:t>
            </a:r>
            <a:r>
              <a:rPr lang="fr-BE" sz="3200" dirty="0">
                <a:solidFill>
                  <a:schemeClr val="tx1"/>
                </a:solidFill>
              </a:rPr>
              <a:t>)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tx1"/>
                </a:solidFill>
              </a:rPr>
              <a:t>Création de la Politique Fédérale des Grandes Villes (</a:t>
            </a:r>
            <a:r>
              <a:rPr lang="fr-BE" sz="3200" b="1" dirty="0">
                <a:solidFill>
                  <a:srgbClr val="FF0000"/>
                </a:solidFill>
              </a:rPr>
              <a:t>2000</a:t>
            </a:r>
            <a:r>
              <a:rPr lang="fr-BE" sz="3200" dirty="0">
                <a:solidFill>
                  <a:schemeClr val="tx1"/>
                </a:solidFill>
              </a:rPr>
              <a:t>)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tx1"/>
                </a:solidFill>
              </a:rPr>
              <a:t>Régionalisation de la Politique des Grandes Villes (</a:t>
            </a:r>
            <a:r>
              <a:rPr lang="fr-BE" sz="3200" b="1" dirty="0">
                <a:solidFill>
                  <a:srgbClr val="FF0000"/>
                </a:solidFill>
              </a:rPr>
              <a:t>2014</a:t>
            </a:r>
            <a:r>
              <a:rPr lang="fr-BE" sz="3200" dirty="0">
                <a:solidFill>
                  <a:schemeClr val="tx1"/>
                </a:solidFill>
              </a:rPr>
              <a:t>)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tx1"/>
                </a:solidFill>
              </a:rPr>
              <a:t>Mise en place de la Perspective de Développement Urbain (</a:t>
            </a:r>
            <a:r>
              <a:rPr lang="fr-BE" sz="3200" b="1" dirty="0">
                <a:solidFill>
                  <a:srgbClr val="FF0000"/>
                </a:solidFill>
              </a:rPr>
              <a:t>2018</a:t>
            </a:r>
            <a:r>
              <a:rPr lang="fr-BE" sz="3200" dirty="0">
                <a:solidFill>
                  <a:schemeClr val="tx1"/>
                </a:solidFill>
              </a:rPr>
              <a:t>).</a:t>
            </a:r>
          </a:p>
          <a:p>
            <a:endParaRPr lang="fr-BE" sz="2100" i="1" dirty="0"/>
          </a:p>
        </p:txBody>
      </p:sp>
    </p:spTree>
    <p:extLst>
      <p:ext uri="{BB962C8B-B14F-4D97-AF65-F5344CB8AC3E}">
        <p14:creationId xmlns:p14="http://schemas.microsoft.com/office/powerpoint/2010/main" val="190605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474EE-CF3E-4C0E-A72F-CABBF48D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 mesures transitoires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DCB00-13F8-4467-9873-879DB85A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lvl="2" indent="0">
              <a:lnSpc>
                <a:spcPct val="100000"/>
              </a:lnSpc>
              <a:spcAft>
                <a:spcPts val="200"/>
              </a:spcAft>
              <a:buSzPct val="100000"/>
              <a:buNone/>
            </a:pPr>
            <a:r>
              <a:rPr lang="fr-BE" sz="2800" dirty="0">
                <a:solidFill>
                  <a:schemeClr val="tx1"/>
                </a:solidFill>
              </a:rPr>
              <a:t>S</a:t>
            </a:r>
            <a:r>
              <a:rPr lang="fr-FR" sz="2800" dirty="0">
                <a:solidFill>
                  <a:schemeClr val="tx1"/>
                </a:solidFill>
              </a:rPr>
              <a:t>ubvention </a:t>
            </a:r>
            <a:r>
              <a:rPr lang="fr-BE" sz="2800" dirty="0">
                <a:solidFill>
                  <a:schemeClr val="tx1"/>
                </a:solidFill>
              </a:rPr>
              <a:t>octroyée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BE" sz="2800" dirty="0">
                <a:solidFill>
                  <a:schemeClr val="tx1"/>
                </a:solidFill>
              </a:rPr>
              <a:t>s</a:t>
            </a:r>
            <a:r>
              <a:rPr lang="fr-FR" sz="2800" dirty="0">
                <a:solidFill>
                  <a:schemeClr val="tx1"/>
                </a:solidFill>
              </a:rPr>
              <a:t>ur base des anciennes dispositions</a:t>
            </a:r>
            <a:r>
              <a:rPr lang="fr-BE" sz="2800" dirty="0">
                <a:solidFill>
                  <a:schemeClr val="tx1"/>
                </a:solidFill>
              </a:rPr>
              <a:t>, les communes disposent de :</a:t>
            </a:r>
            <a:endParaRPr lang="fr-FR" sz="2800" dirty="0">
              <a:solidFill>
                <a:schemeClr val="tx1"/>
              </a:solidFill>
            </a:endParaRPr>
          </a:p>
          <a:p>
            <a:pPr marL="775018" lvl="3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2 ans, soit jusqu’au 31 aout 2025,</a:t>
            </a:r>
            <a:r>
              <a:rPr lang="fr-FR" sz="2800" dirty="0">
                <a:solidFill>
                  <a:schemeClr val="tx1"/>
                </a:solidFill>
              </a:rPr>
              <a:t> pour attribuer le(s) marché(s) ou acquérir le(s) bien(s) immobilier(s) ;</a:t>
            </a:r>
          </a:p>
          <a:p>
            <a:pPr marL="775018" lvl="3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5 ans, soit jusqu’au 31 aout 2028, </a:t>
            </a:r>
            <a:r>
              <a:rPr lang="fr-FR" sz="2800" dirty="0">
                <a:solidFill>
                  <a:schemeClr val="tx1"/>
                </a:solidFill>
              </a:rPr>
              <a:t>pour transmettre les pièces justificatives;</a:t>
            </a:r>
            <a:endParaRPr lang="fr-FR" sz="2800" b="1" dirty="0">
              <a:solidFill>
                <a:srgbClr val="FF0000"/>
              </a:solidFill>
            </a:endParaRPr>
          </a:p>
          <a:p>
            <a:pPr marL="592138" lvl="2" indent="-501650">
              <a:lnSpc>
                <a:spcPct val="100000"/>
              </a:lnSpc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B232C09-3E25-F068-DA38-427B1931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1106"/>
            <a:ext cx="10058400" cy="576371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E9DD4E-FC0F-9CEA-3705-C60EFA15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BE" sz="4000" b="1">
              <a:solidFill>
                <a:srgbClr val="FF0000"/>
              </a:solidFill>
            </a:endParaRPr>
          </a:p>
          <a:p>
            <a:pPr algn="ctr"/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B242289-F1FF-2FA8-62A6-67AEC388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418337"/>
            <a:ext cx="10058400" cy="1450757"/>
          </a:xfrm>
        </p:spPr>
        <p:txBody>
          <a:bodyPr>
            <a:normAutofit/>
          </a:bodyPr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DAOV</a:t>
            </a:r>
          </a:p>
        </p:txBody>
      </p:sp>
    </p:spTree>
    <p:extLst>
      <p:ext uri="{BB962C8B-B14F-4D97-AF65-F5344CB8AC3E}">
        <p14:creationId xmlns:p14="http://schemas.microsoft.com/office/powerpoint/2010/main" val="2606123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2EECD-CFB4-4F41-A479-A3624253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plateforme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E9DD4E-FC0F-9CEA-3705-C60EFA15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BE" sz="4000" b="1" dirty="0">
              <a:solidFill>
                <a:srgbClr val="FF0000"/>
              </a:solidFill>
            </a:endParaRPr>
          </a:p>
          <a:p>
            <a:pPr algn="ctr"/>
            <a:endParaRPr lang="fr-BE" sz="4000" b="1" dirty="0">
              <a:solidFill>
                <a:srgbClr val="FF0000"/>
              </a:solidFill>
            </a:endParaRPr>
          </a:p>
          <a:p>
            <a:pPr algn="ctr"/>
            <a:r>
              <a:rPr lang="fr-BE" sz="4000" b="1" dirty="0">
                <a:solidFill>
                  <a:srgbClr val="FF0000"/>
                </a:solidFill>
              </a:rPr>
              <a:t>www.plateforme-villes-wallonie.be</a:t>
            </a:r>
          </a:p>
        </p:txBody>
      </p:sp>
    </p:spTree>
    <p:extLst>
      <p:ext uri="{BB962C8B-B14F-4D97-AF65-F5344CB8AC3E}">
        <p14:creationId xmlns:p14="http://schemas.microsoft.com/office/powerpoint/2010/main" val="252458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AB4C3-F7D0-A93B-4A48-39A9EB9D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cadre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D7BAA-00DE-B5C8-B6EF-FB831C47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La DPR </a:t>
            </a:r>
            <a:r>
              <a:rPr lang="fr-BE" sz="2800" b="1" dirty="0">
                <a:solidFill>
                  <a:srgbClr val="FF0000"/>
                </a:solidFill>
              </a:rPr>
              <a:t>2019-2024</a:t>
            </a:r>
            <a:r>
              <a:rPr lang="fr-BE" sz="2800" dirty="0"/>
              <a:t> :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0000"/>
                </a:solidFill>
              </a:rPr>
              <a:t>Mise en œuvre </a:t>
            </a:r>
            <a:r>
              <a:rPr lang="fr-BE" sz="2400" dirty="0"/>
              <a:t>d’une véritable politique intégrée de la ville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0000"/>
                </a:solidFill>
              </a:rPr>
              <a:t>Inclusion de la problématique </a:t>
            </a:r>
            <a:r>
              <a:rPr lang="fr-BE" sz="2400" dirty="0"/>
              <a:t>des quartiers et la dynamique de rénovation et de revitalisation urbaines</a:t>
            </a:r>
            <a:r>
              <a:rPr lang="fr-BE" sz="2700" dirty="0"/>
              <a:t>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FF0000"/>
                </a:solidFill>
              </a:rPr>
              <a:t>Concentration des moyens </a:t>
            </a:r>
            <a:r>
              <a:rPr lang="fr-BE" sz="2400" dirty="0"/>
              <a:t>attachés visant les thématiques urbaines :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mobilité ;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cohésion sociale ;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verdurisation des espaces publics ;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dynamisation commerciale des centres ;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numérisation ;</a:t>
            </a:r>
          </a:p>
          <a:p>
            <a:pPr marL="1074738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200" dirty="0"/>
              <a:t>qualité de l’air.</a:t>
            </a:r>
            <a:endParaRPr lang="fr-BE" sz="2500" dirty="0"/>
          </a:p>
        </p:txBody>
      </p:sp>
    </p:spTree>
    <p:extLst>
      <p:ext uri="{BB962C8B-B14F-4D97-AF65-F5344CB8AC3E}">
        <p14:creationId xmlns:p14="http://schemas.microsoft.com/office/powerpoint/2010/main" val="140187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AB4C3-F7D0-A93B-4A48-39A9EB9D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cadre wallon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D7BAA-00DE-B5C8-B6EF-FB831C47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2500" dirty="0"/>
              <a:t>La politique wallonne de la ville a pour missions :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500" b="1" dirty="0">
                <a:solidFill>
                  <a:srgbClr val="FF0000"/>
                </a:solidFill>
              </a:rPr>
              <a:t>Etudier les mécanismes </a:t>
            </a:r>
            <a:r>
              <a:rPr lang="fr-BE" sz="2500" dirty="0"/>
              <a:t>qui peuvent permettre aux villes de faire face au coût croissant des fonctions qu’elles remplissent au profit du territoire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500" b="1" dirty="0">
                <a:solidFill>
                  <a:srgbClr val="FF0000"/>
                </a:solidFill>
              </a:rPr>
              <a:t>Encourager la concentration des nouveaux projets d’habitat</a:t>
            </a:r>
            <a:r>
              <a:rPr lang="fr-BE" sz="2500" dirty="0"/>
              <a:t> dans les zones bien situées des pôles urbains, afin de lutter contre l’étalement urbain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500" b="1" dirty="0">
                <a:solidFill>
                  <a:srgbClr val="FF0000"/>
                </a:solidFill>
              </a:rPr>
              <a:t>Augmenter</a:t>
            </a:r>
            <a:r>
              <a:rPr lang="fr-BE" sz="2500" dirty="0"/>
              <a:t> le nombre et la surface d’espaces verts en zone urbaine ;</a:t>
            </a:r>
          </a:p>
          <a:p>
            <a:pPr marL="5461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500" dirty="0"/>
              <a:t>Mettre en place de véritables « </a:t>
            </a:r>
            <a:r>
              <a:rPr lang="fr-BE" sz="2500" b="1" dirty="0">
                <a:solidFill>
                  <a:srgbClr val="FF0000"/>
                </a:solidFill>
              </a:rPr>
              <a:t>contrats de quartiers</a:t>
            </a:r>
            <a:r>
              <a:rPr lang="fr-BE" sz="2500" dirty="0"/>
              <a:t> ».</a:t>
            </a:r>
            <a:endParaRPr lang="fr-BE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0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DE3C922-0870-B466-A599-573A2E14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cadre wallon</a:t>
            </a:r>
          </a:p>
        </p:txBody>
      </p:sp>
      <p:pic>
        <p:nvPicPr>
          <p:cNvPr id="1027" name="Image 2">
            <a:extLst>
              <a:ext uri="{FF2B5EF4-FFF2-40B4-BE49-F238E27FC236}">
                <a16:creationId xmlns:a16="http://schemas.microsoft.com/office/drawing/2014/main" id="{73B44AE4-54DD-AEC3-D12E-F0B2D794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 bwMode="auto">
          <a:xfrm>
            <a:off x="1125714" y="2684206"/>
            <a:ext cx="9942074" cy="19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21709-74DB-392F-F64E-9652B8E2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9396"/>
          </a:xfrm>
        </p:spPr>
        <p:txBody>
          <a:bodyPr>
            <a:noAutofit/>
          </a:bodyPr>
          <a:lstStyle/>
          <a:p>
            <a:pPr algn="just">
              <a:spcAft>
                <a:spcPts val="400"/>
              </a:spcAft>
            </a:pPr>
            <a:r>
              <a:rPr lang="fr-BE" sz="2400" dirty="0"/>
              <a:t>Une stratégie différenciée :</a:t>
            </a:r>
          </a:p>
          <a:p>
            <a:pPr marL="5461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400" dirty="0"/>
              <a:t>Villes de plus de </a:t>
            </a:r>
            <a:r>
              <a:rPr lang="fr-BE" sz="2400" b="1" dirty="0">
                <a:solidFill>
                  <a:srgbClr val="FF0000"/>
                </a:solidFill>
              </a:rPr>
              <a:t>50.000</a:t>
            </a:r>
            <a:r>
              <a:rPr lang="fr-BE" sz="2400" dirty="0"/>
              <a:t> habitants – </a:t>
            </a:r>
            <a:r>
              <a:rPr lang="fr-BE" sz="2400" b="1" dirty="0">
                <a:solidFill>
                  <a:srgbClr val="FF0000"/>
                </a:solidFill>
              </a:rPr>
              <a:t>PIV</a:t>
            </a:r>
            <a:r>
              <a:rPr lang="fr-BE" sz="2400" dirty="0"/>
              <a:t> :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Territoires étendus ;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Potentiel important ;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Stratégie de développement territorial établie ;</a:t>
            </a:r>
          </a:p>
          <a:p>
            <a:pPr marL="5461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400" dirty="0"/>
              <a:t>Communes entre</a:t>
            </a:r>
            <a:r>
              <a:rPr lang="fr-BE" sz="2400" b="1" dirty="0">
                <a:solidFill>
                  <a:srgbClr val="FF0000"/>
                </a:solidFill>
              </a:rPr>
              <a:t> 12.000 </a:t>
            </a:r>
            <a:r>
              <a:rPr lang="fr-BE" sz="2400" dirty="0"/>
              <a:t>habitants et </a:t>
            </a:r>
            <a:r>
              <a:rPr lang="fr-BE" sz="2400" b="1" dirty="0">
                <a:solidFill>
                  <a:srgbClr val="FF0000"/>
                </a:solidFill>
              </a:rPr>
              <a:t>50.000</a:t>
            </a:r>
            <a:r>
              <a:rPr lang="fr-BE" sz="2400" dirty="0"/>
              <a:t> habitants – </a:t>
            </a:r>
            <a:r>
              <a:rPr lang="fr-BE" sz="2400" b="1" dirty="0">
                <a:solidFill>
                  <a:srgbClr val="FF0000"/>
                </a:solidFill>
              </a:rPr>
              <a:t>PDU</a:t>
            </a:r>
            <a:r>
              <a:rPr lang="fr-BE" sz="2400" dirty="0"/>
              <a:t> :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Communes définies comme à caractère urbain ;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Potentiel variable ;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Stratégie de développement territorial variable ;</a:t>
            </a:r>
          </a:p>
          <a:p>
            <a:pPr marL="5461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400" dirty="0"/>
              <a:t>Communes de moins de</a:t>
            </a:r>
            <a:r>
              <a:rPr lang="fr-BE" sz="2400" b="1" dirty="0">
                <a:solidFill>
                  <a:srgbClr val="FF0000"/>
                </a:solidFill>
              </a:rPr>
              <a:t> 12.000 </a:t>
            </a:r>
            <a:r>
              <a:rPr lang="fr-BE" sz="2400" dirty="0"/>
              <a:t>habitants – </a:t>
            </a:r>
            <a:r>
              <a:rPr lang="fr-BE" sz="2400" b="1" dirty="0">
                <a:solidFill>
                  <a:srgbClr val="FF0000"/>
                </a:solidFill>
              </a:rPr>
              <a:t>Cœurs de Villages </a:t>
            </a:r>
            <a:r>
              <a:rPr lang="fr-BE" sz="2400" dirty="0"/>
              <a:t>:</a:t>
            </a:r>
          </a:p>
          <a:p>
            <a:pPr marL="911860" lvl="3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BE" sz="2000" dirty="0"/>
              <a:t>Projet ponctuel.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E3C922-0870-B466-A599-573A2E14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 cadre wallon</a:t>
            </a:r>
          </a:p>
        </p:txBody>
      </p:sp>
    </p:spTree>
    <p:extLst>
      <p:ext uri="{BB962C8B-B14F-4D97-AF65-F5344CB8AC3E}">
        <p14:creationId xmlns:p14="http://schemas.microsoft.com/office/powerpoint/2010/main" val="300810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base réglementaire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chemeClr val="tx1"/>
                </a:solidFill>
              </a:rPr>
              <a:t>Article </a:t>
            </a:r>
            <a:r>
              <a:rPr lang="fr-BE" sz="3200" b="1" dirty="0">
                <a:solidFill>
                  <a:srgbClr val="FF0000"/>
                </a:solidFill>
              </a:rPr>
              <a:t>D.V.13 </a:t>
            </a:r>
            <a:r>
              <a:rPr lang="fr-BE" sz="3200" dirty="0">
                <a:solidFill>
                  <a:schemeClr val="tx1"/>
                </a:solidFill>
              </a:rPr>
              <a:t>du CoDT relatif à la </a:t>
            </a:r>
            <a:r>
              <a:rPr lang="fr-BE" sz="3200" b="1" dirty="0">
                <a:solidFill>
                  <a:schemeClr val="tx1"/>
                </a:solidFill>
              </a:rPr>
              <a:t>revitalisation</a:t>
            </a:r>
            <a:r>
              <a:rPr lang="fr-BE" sz="3200" dirty="0">
                <a:solidFill>
                  <a:schemeClr val="tx1"/>
                </a:solidFill>
              </a:rPr>
              <a:t> urbaine ;</a:t>
            </a: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chemeClr val="tx1"/>
                </a:solidFill>
              </a:rPr>
              <a:t>Article </a:t>
            </a:r>
            <a:r>
              <a:rPr lang="fr-BE" sz="3200" b="1" dirty="0">
                <a:solidFill>
                  <a:srgbClr val="FF0000"/>
                </a:solidFill>
              </a:rPr>
              <a:t>D.V.14 </a:t>
            </a:r>
            <a:r>
              <a:rPr lang="fr-BE" sz="3200" dirty="0">
                <a:solidFill>
                  <a:schemeClr val="tx1"/>
                </a:solidFill>
              </a:rPr>
              <a:t>du CoDT relatif à la </a:t>
            </a:r>
            <a:r>
              <a:rPr lang="fr-BE" sz="3200" b="1" dirty="0">
                <a:solidFill>
                  <a:schemeClr val="tx1"/>
                </a:solidFill>
              </a:rPr>
              <a:t>rénovation</a:t>
            </a:r>
            <a:r>
              <a:rPr lang="fr-BE" sz="3200" dirty="0">
                <a:solidFill>
                  <a:schemeClr val="tx1"/>
                </a:solidFill>
              </a:rPr>
              <a:t> urbaine ;</a:t>
            </a: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chemeClr val="tx1"/>
                </a:solidFill>
              </a:rPr>
              <a:t>AGW du </a:t>
            </a:r>
            <a:r>
              <a:rPr lang="fr-BE" sz="3200" b="1" dirty="0">
                <a:solidFill>
                  <a:srgbClr val="FF0000"/>
                </a:solidFill>
              </a:rPr>
              <a:t>13 juillet 2023 ;</a:t>
            </a:r>
          </a:p>
          <a:p>
            <a:pPr marL="625475" lvl="1" indent="-534988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chemeClr val="tx1"/>
                </a:solidFill>
              </a:rPr>
              <a:t>Circulaire ministérielle du </a:t>
            </a:r>
            <a:r>
              <a:rPr lang="fr-BE" sz="3200" b="1" dirty="0">
                <a:solidFill>
                  <a:srgbClr val="FF0000"/>
                </a:solidFill>
              </a:rPr>
              <a:t>06 février 2024.</a:t>
            </a:r>
            <a:endParaRPr lang="fr-B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8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FA556-789A-45D3-8DF2-A203C86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 base réglementaire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19AAF-116E-47C3-8170-D98A4212E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lvl="1" indent="-534988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BE" sz="2800" b="1" dirty="0">
                <a:solidFill>
                  <a:srgbClr val="FF0000"/>
                </a:solidFill>
              </a:rPr>
              <a:t>Art. D.V.13. § 1er. </a:t>
            </a:r>
            <a:r>
              <a:rPr lang="fr-BE" sz="2800" dirty="0">
                <a:solidFill>
                  <a:schemeClr val="tx1"/>
                </a:solidFill>
              </a:rPr>
              <a:t>L’opération de </a:t>
            </a:r>
            <a:r>
              <a:rPr lang="fr-BE" sz="2800" b="1" dirty="0">
                <a:solidFill>
                  <a:srgbClr val="FF0000"/>
                </a:solidFill>
              </a:rPr>
              <a:t>revitalisation urbaine </a:t>
            </a:r>
            <a:r>
              <a:rPr lang="fr-BE" sz="2800" dirty="0">
                <a:solidFill>
                  <a:schemeClr val="tx1"/>
                </a:solidFill>
              </a:rPr>
              <a:t>est une action visant, à l’intérieur d’un périmètre défini, l’amélioration et le développement intégré de l’habitat, en ce compris les fonctions de commerce et de service, par </a:t>
            </a:r>
            <a:r>
              <a:rPr lang="fr-BE" sz="2800" b="1" dirty="0">
                <a:solidFill>
                  <a:srgbClr val="FF0000"/>
                </a:solidFill>
              </a:rPr>
              <a:t>la mise en œuvre de conventions associant la commune et le secteur privé</a:t>
            </a:r>
            <a:r>
              <a:rPr lang="fr-BE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97204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2652</TotalTime>
  <Words>1974</Words>
  <Application>Microsoft Office PowerPoint</Application>
  <PresentationFormat>Grand écran</PresentationFormat>
  <Paragraphs>184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Rétrospective</vt:lpstr>
      <vt:lpstr>Mener une opération de développement urbain : cadre général</vt:lpstr>
      <vt:lpstr>Sommaire</vt:lpstr>
      <vt:lpstr>Le cadre wallon</vt:lpstr>
      <vt:lpstr>Le cadre wallon</vt:lpstr>
      <vt:lpstr>Le cadre wallon</vt:lpstr>
      <vt:lpstr>Le cadre wallon</vt:lpstr>
      <vt:lpstr>Le cadre wallon</vt:lpstr>
      <vt:lpstr>La base réglementaire :</vt:lpstr>
      <vt:lpstr>La base réglementaire :</vt:lpstr>
      <vt:lpstr>La base réglementaire :</vt:lpstr>
      <vt:lpstr>La base réglementaire :</vt:lpstr>
      <vt:lpstr>Le Champ d’application :</vt:lpstr>
      <vt:lpstr>Le champ d’application :</vt:lpstr>
      <vt:lpstr>Principes généraux </vt:lpstr>
      <vt:lpstr>Principes généraux </vt:lpstr>
      <vt:lpstr>Principes généraux </vt:lpstr>
      <vt:lpstr>La vision stratégique </vt:lpstr>
      <vt:lpstr>La vision stratégique </vt:lpstr>
      <vt:lpstr>Le programme d’actions triennal opérationnel</vt:lpstr>
      <vt:lpstr>Procédures &amp; échéances</vt:lpstr>
      <vt:lpstr>Procédures &amp; échéances</vt:lpstr>
      <vt:lpstr>Dépenses éligibles</vt:lpstr>
      <vt:lpstr>Dépenses éligibles</vt:lpstr>
      <vt:lpstr>Dépenses éligibles</vt:lpstr>
      <vt:lpstr>Dépenses éligibles</vt:lpstr>
      <vt:lpstr>Le suivi et le contrôle</vt:lpstr>
      <vt:lpstr>Le suivi et le contrôle</vt:lpstr>
      <vt:lpstr>Le suivi et le contrôle</vt:lpstr>
      <vt:lpstr>Les mesures transitoires</vt:lpstr>
      <vt:lpstr>Les mesures transitoires</vt:lpstr>
      <vt:lpstr>La DAOV</vt:lpstr>
      <vt:lpstr>La plateforme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BADOT Stéphanie</dc:creator>
  <cp:lastModifiedBy>DRESSE Cédric</cp:lastModifiedBy>
  <cp:revision>87</cp:revision>
  <dcterms:created xsi:type="dcterms:W3CDTF">2021-08-17T13:31:38Z</dcterms:created>
  <dcterms:modified xsi:type="dcterms:W3CDTF">2024-03-21T08:57:01Z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2021-08-17T13:31:38Z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60636101-edaf-4f20-8730-ace7facc78c2</vt:lpwstr>
  </property>
  <property fmtid="{D5CDD505-2E9C-101B-9397-08002B2CF9AE}" pid="8" name="MSIP_Label_97a477d1-147d-4e34-b5e3-7b26d2f44870_ContentBits">
    <vt:lpwstr>0</vt:lpwstr>
  </property>
</Properties>
</file>